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57" r:id="rId5"/>
    <p:sldId id="272" r:id="rId6"/>
    <p:sldId id="285" r:id="rId7"/>
    <p:sldId id="267" r:id="rId8"/>
    <p:sldId id="274" r:id="rId9"/>
    <p:sldId id="269" r:id="rId10"/>
    <p:sldId id="284" r:id="rId11"/>
    <p:sldId id="287" r:id="rId12"/>
    <p:sldId id="281" r:id="rId13"/>
    <p:sldId id="286" r:id="rId14"/>
  </p:sldIdLst>
  <p:sldSz cx="12188825" cy="6858000"/>
  <p:notesSz cx="6858000" cy="9144000"/>
  <p:defaultTextStyle>
    <a:defPPr rtl="0">
      <a:defRPr lang="fr-fr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5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924D"/>
    <a:srgbClr val="394404"/>
    <a:srgbClr val="5F6F0F"/>
    <a:srgbClr val="718412"/>
    <a:srgbClr val="65741A"/>
    <a:srgbClr val="70811D"/>
    <a:srgbClr val="7B8D1F"/>
    <a:srgbClr val="839721"/>
    <a:srgbClr val="95AB25"/>
    <a:srgbClr val="BC5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042" autoAdjust="0"/>
    <p:restoredTop sz="87570" autoAdjust="0"/>
  </p:normalViewPr>
  <p:slideViewPr>
    <p:cSldViewPr>
      <p:cViewPr varScale="1">
        <p:scale>
          <a:sx n="109" d="100"/>
          <a:sy n="109" d="100"/>
        </p:scale>
        <p:origin x="200" y="512"/>
      </p:cViewPr>
      <p:guideLst>
        <p:guide orient="horz" pos="2160"/>
        <p:guide pos="3839"/>
      </p:guideLst>
    </p:cSldViewPr>
  </p:slideViewPr>
  <p:notesTextViewPr>
    <p:cViewPr>
      <p:scale>
        <a:sx n="155" d="100"/>
        <a:sy n="155" d="100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 showGuides="1">
      <p:cViewPr varScale="1">
        <p:scale>
          <a:sx n="90" d="100"/>
          <a:sy n="90" d="100"/>
        </p:scale>
        <p:origin x="3774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Gagnon" userId="187178065_tp_dropbox" providerId="OAuth2" clId="{D29B1E98-2942-AF40-9FA0-2ADD586C2083}"/>
    <pc:docChg chg="custSel modSld">
      <pc:chgData name="Nicolas Gagnon" userId="187178065_tp_dropbox" providerId="OAuth2" clId="{D29B1E98-2942-AF40-9FA0-2ADD586C2083}" dt="2019-04-11T01:27:12.720" v="42" actId="1076"/>
      <pc:docMkLst>
        <pc:docMk/>
      </pc:docMkLst>
      <pc:sldChg chg="modSp">
        <pc:chgData name="Nicolas Gagnon" userId="187178065_tp_dropbox" providerId="OAuth2" clId="{D29B1E98-2942-AF40-9FA0-2ADD586C2083}" dt="2019-04-11T01:27:12.720" v="42" actId="1076"/>
        <pc:sldMkLst>
          <pc:docMk/>
          <pc:sldMk cId="1332291891" sldId="257"/>
        </pc:sldMkLst>
        <pc:spChg chg="mod">
          <ac:chgData name="Nicolas Gagnon" userId="187178065_tp_dropbox" providerId="OAuth2" clId="{D29B1E98-2942-AF40-9FA0-2ADD586C2083}" dt="2019-04-11T01:27:12.720" v="42" actId="1076"/>
          <ac:spMkLst>
            <pc:docMk/>
            <pc:sldMk cId="1332291891" sldId="257"/>
            <ac:spMk id="5" creationId="{00000000-0000-0000-0000-000000000000}"/>
          </ac:spMkLst>
        </pc:spChg>
      </pc:sldChg>
      <pc:sldChg chg="modNotesTx">
        <pc:chgData name="Nicolas Gagnon" userId="187178065_tp_dropbox" providerId="OAuth2" clId="{D29B1E98-2942-AF40-9FA0-2ADD586C2083}" dt="2019-04-11T01:25:14.159" v="41" actId="20577"/>
        <pc:sldMkLst>
          <pc:docMk/>
          <pc:sldMk cId="3355954160" sldId="281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lec/Dropbox/ActuLab/Coop/AA/Re&#769;sultats_1-300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sz="2800"/>
              <a:t>Distribution des probabilités des 3000 premières compagnies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5100000"/>
              </a:lightRig>
            </a:scene3d>
            <a:sp3d contourW="6350">
              <a:bevelT w="29210" h="12700"/>
              <a:contourClr>
                <a:scrgbClr r="0" g="0" b="0">
                  <a:satMod val="300000"/>
                </a:scrgbClr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fr-F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Feuil2!$A$1:$A$12</c:f>
              <c:strCache>
                <c:ptCount val="12"/>
                <c:pt idx="0">
                  <c:v>Aucun URL</c:v>
                </c:pt>
                <c:pt idx="1">
                  <c:v>Vérifier manuellement</c:v>
                </c:pt>
                <c:pt idx="2">
                  <c:v>[0-0,1[</c:v>
                </c:pt>
                <c:pt idx="3">
                  <c:v>[0,1-0,2[</c:v>
                </c:pt>
                <c:pt idx="4">
                  <c:v>[0,2-0,3[</c:v>
                </c:pt>
                <c:pt idx="5">
                  <c:v>[0,3-0,4[</c:v>
                </c:pt>
                <c:pt idx="6">
                  <c:v>[0,4-0,5[</c:v>
                </c:pt>
                <c:pt idx="7">
                  <c:v>[0,5-0,6[</c:v>
                </c:pt>
                <c:pt idx="8">
                  <c:v>[0,6-0,7[</c:v>
                </c:pt>
                <c:pt idx="9">
                  <c:v>[0,7-0,8[</c:v>
                </c:pt>
                <c:pt idx="10">
                  <c:v>[0,8-0,9[</c:v>
                </c:pt>
                <c:pt idx="11">
                  <c:v>[0,9-1]</c:v>
                </c:pt>
              </c:strCache>
            </c:strRef>
          </c:cat>
          <c:val>
            <c:numRef>
              <c:f>Feuil2!$B$1:$B$12</c:f>
              <c:numCache>
                <c:formatCode>General</c:formatCode>
                <c:ptCount val="12"/>
                <c:pt idx="0">
                  <c:v>7</c:v>
                </c:pt>
                <c:pt idx="1">
                  <c:v>181</c:v>
                </c:pt>
                <c:pt idx="2">
                  <c:v>2662</c:v>
                </c:pt>
                <c:pt idx="3">
                  <c:v>31</c:v>
                </c:pt>
                <c:pt idx="4">
                  <c:v>12</c:v>
                </c:pt>
                <c:pt idx="5">
                  <c:v>5</c:v>
                </c:pt>
                <c:pt idx="6">
                  <c:v>5</c:v>
                </c:pt>
                <c:pt idx="7">
                  <c:v>3</c:v>
                </c:pt>
                <c:pt idx="8">
                  <c:v>7</c:v>
                </c:pt>
                <c:pt idx="9">
                  <c:v>7</c:v>
                </c:pt>
                <c:pt idx="10">
                  <c:v>6</c:v>
                </c:pt>
                <c:pt idx="11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56-1941-AD62-2589CBDD594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365479135"/>
        <c:axId val="365463743"/>
      </c:barChart>
      <c:catAx>
        <c:axId val="36547913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CA" sz="1400"/>
                  <a:t>probabilité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365463743"/>
        <c:crosses val="autoZero"/>
        <c:auto val="1"/>
        <c:lblAlgn val="ctr"/>
        <c:lblOffset val="100"/>
        <c:noMultiLvlLbl val="0"/>
      </c:catAx>
      <c:valAx>
        <c:axId val="365463743"/>
        <c:scaling>
          <c:orientation val="minMax"/>
          <c:max val="2700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minorGridlines>
          <c:spPr>
            <a:ln>
              <a:solidFill>
                <a:schemeClr val="lt1">
                  <a:lumMod val="95000"/>
                  <a:alpha val="5000"/>
                </a:schemeClr>
              </a:solidFill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Occurrences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3654791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09T20:18:39.091" idx="2">
    <p:pos x="5971" y="2588"/>
    <p:text>Régler erreur pour voir quel pourcentage mettre</p:text>
    <p:extLst>
      <p:ext uri="{C676402C-5697-4E1C-873F-D02D1690AC5C}">
        <p15:threadingInfo xmlns:p15="http://schemas.microsoft.com/office/powerpoint/2012/main" timeZoneBias="240"/>
      </p:ext>
    </p:extLst>
  </p:cm>
  <p:cm authorId="1" dt="2019-04-09T20:20:28.629" idx="3">
    <p:pos x="5600" y="3682"/>
    <p:text>81.2 de 119 faudrait mentionner</p:text>
    <p:extLst>
      <p:ext uri="{C676402C-5697-4E1C-873F-D02D1690AC5C}">
        <p15:threadingInfo xmlns:p15="http://schemas.microsoft.com/office/powerpoint/2012/main" timeZoneBias="2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D8AF6929-4F16-43A6-8368-BF93843271D3}" type="datetime1">
              <a:rPr lang="fr-FR" smtClean="0"/>
              <a:t>11/04/2019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79429053-DC2A-4342-ADD4-2FD729D91E2C}" type="slidenum">
              <a:rPr lang="fr-FR" smtClean="0"/>
              <a:pPr algn="r"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4D9CF8A1-AC6C-4B34-A6AF-5306B09514F1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4" name="Espace réservé d’image de diapositive 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/>
            <a:fld id="{3EBA5BD7-F043-4D1B-AA17-CD412FC534DE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NG</a:t>
            </a:r>
          </a:p>
          <a:p>
            <a:endParaRPr lang="fr-FR" dirty="0"/>
          </a:p>
          <a:p>
            <a:r>
              <a:rPr lang="fr-FR" dirty="0"/>
              <a:t>dit nos noms et qu'on a choisit </a:t>
            </a:r>
            <a:r>
              <a:rPr lang="fr-FR" dirty="0" err="1"/>
              <a:t>problèmeatique</a:t>
            </a:r>
            <a:r>
              <a:rPr lang="fr-FR" dirty="0"/>
              <a:t> COOP</a:t>
            </a:r>
          </a:p>
          <a:p>
            <a:r>
              <a:rPr lang="fr-FR" dirty="0"/>
              <a:t>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62862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NG</a:t>
            </a:r>
          </a:p>
          <a:p>
            <a:endParaRPr lang="fr-FR" dirty="0"/>
          </a:p>
          <a:p>
            <a:r>
              <a:rPr lang="fr-FR" dirty="0"/>
              <a:t>- voit bref résumé</a:t>
            </a:r>
          </a:p>
          <a:p>
            <a:endParaRPr lang="fr-FR" dirty="0"/>
          </a:p>
          <a:p>
            <a:r>
              <a:rPr lang="fr-FR" dirty="0"/>
              <a:t>- À partir des noms </a:t>
            </a:r>
          </a:p>
          <a:p>
            <a:r>
              <a:rPr lang="fr-FR" dirty="0"/>
              <a:t>- va chercher les </a:t>
            </a:r>
            <a:r>
              <a:rPr lang="fr-FR" dirty="0" err="1"/>
              <a:t>URLs</a:t>
            </a:r>
            <a:r>
              <a:rPr lang="fr-FR" dirty="0"/>
              <a:t> des sites </a:t>
            </a:r>
          </a:p>
          <a:p>
            <a:r>
              <a:rPr lang="fr-FR" dirty="0"/>
              <a:t>- pour obtenir des statistiques sur les </a:t>
            </a:r>
            <a:r>
              <a:rPr lang="fr-FR" dirty="0" err="1"/>
              <a:t>cie.s</a:t>
            </a:r>
            <a:r>
              <a:rPr lang="fr-FR" dirty="0"/>
              <a:t> </a:t>
            </a:r>
          </a:p>
          <a:p>
            <a:r>
              <a:rPr lang="fr-FR" dirty="0"/>
              <a:t>- qu'on utilise pour déterminer la probabilité que c'est une COOP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21467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IS</a:t>
            </a:r>
          </a:p>
          <a:p>
            <a:endParaRPr lang="fr-FR" dirty="0"/>
          </a:p>
          <a:p>
            <a:r>
              <a:rPr lang="fr-FR" dirty="0"/>
              <a:t>*** 247 </a:t>
            </a:r>
            <a:r>
              <a:rPr lang="fr-FR" dirty="0" err="1"/>
              <a:t>cie</a:t>
            </a:r>
            <a:r>
              <a:rPr lang="fr-FR" dirty="0"/>
              <a:t>. ***</a:t>
            </a:r>
          </a:p>
          <a:p>
            <a:endParaRPr lang="fr-FR" dirty="0"/>
          </a:p>
          <a:p>
            <a:r>
              <a:rPr lang="fr-FR" dirty="0"/>
              <a:t>sur </a:t>
            </a:r>
            <a:r>
              <a:rPr lang="fr-FR" dirty="0" err="1"/>
              <a:t>échantillion</a:t>
            </a:r>
            <a:r>
              <a:rPr lang="fr-FR" dirty="0"/>
              <a:t> de 247 </a:t>
            </a:r>
            <a:r>
              <a:rPr lang="fr-FR" dirty="0" err="1"/>
              <a:t>tried</a:t>
            </a:r>
            <a:r>
              <a:rPr lang="fr-FR" dirty="0"/>
              <a:t> on a basé sur le 119 qu'on a réussit</a:t>
            </a:r>
          </a:p>
          <a:p>
            <a:endParaRPr lang="fr-FR" dirty="0"/>
          </a:p>
          <a:p>
            <a:r>
              <a:rPr lang="fr-FR" dirty="0"/>
              <a:t>- statistiques qui vont suivre sont basées sur les 59.7% qu'on a été capable de traiter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9484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IS</a:t>
            </a:r>
          </a:p>
          <a:p>
            <a:endParaRPr lang="fr-FR" dirty="0"/>
          </a:p>
          <a:p>
            <a:r>
              <a:rPr lang="fr-FR" dirty="0"/>
              <a:t>- mentionner 14.4% d'erreur du 58.9%</a:t>
            </a:r>
          </a:p>
          <a:p>
            <a:r>
              <a:rPr lang="fr-FR" dirty="0"/>
              <a:t>- utilisé l'API de </a:t>
            </a:r>
            <a:r>
              <a:rPr lang="fr-FR" dirty="0" err="1"/>
              <a:t>GMaps</a:t>
            </a:r>
            <a:endParaRPr lang="fr-FR" dirty="0"/>
          </a:p>
          <a:p>
            <a:r>
              <a:rPr lang="fr-FR" dirty="0"/>
              <a:t>- WHY ? </a:t>
            </a:r>
          </a:p>
          <a:p>
            <a:r>
              <a:rPr lang="fr-FR" dirty="0"/>
              <a:t>   - car soit il n'y as pas de résultat ou il y a le bon </a:t>
            </a:r>
          </a:p>
          <a:p>
            <a:r>
              <a:rPr lang="fr-FR" dirty="0"/>
              <a:t>   - facile à chercher tjrs au même endroit</a:t>
            </a:r>
          </a:p>
          <a:p>
            <a:r>
              <a:rPr lang="fr-FR" dirty="0"/>
              <a:t>   - utilisé script R pour le reste des </a:t>
            </a:r>
            <a:r>
              <a:rPr lang="fr-FR" dirty="0" err="1"/>
              <a:t>cie.s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5330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NG</a:t>
            </a:r>
          </a:p>
          <a:p>
            <a:endParaRPr lang="fr-FR" dirty="0"/>
          </a:p>
          <a:p>
            <a:r>
              <a:rPr lang="fr-FR" dirty="0"/>
              <a:t>compare le </a:t>
            </a:r>
            <a:r>
              <a:rPr lang="fr-FR" dirty="0" err="1"/>
              <a:t>nbre</a:t>
            </a:r>
            <a:r>
              <a:rPr lang="fr-FR" dirty="0"/>
              <a:t> de pages total du site au nombre </a:t>
            </a:r>
          </a:p>
          <a:p>
            <a:r>
              <a:rPr lang="fr-FR" dirty="0"/>
              <a:t>avec les groupes de mots clés</a:t>
            </a:r>
          </a:p>
          <a:p>
            <a:r>
              <a:rPr lang="fr-FR" dirty="0"/>
              <a:t>utilise les deux résultats pour </a:t>
            </a:r>
            <a:r>
              <a:rPr lang="fr-FR" dirty="0" err="1"/>
              <a:t>stats</a:t>
            </a:r>
            <a:r>
              <a:rPr lang="fr-FR" dirty="0"/>
              <a:t> pour </a:t>
            </a:r>
            <a:r>
              <a:rPr lang="fr-FR" dirty="0" err="1"/>
              <a:t>batir</a:t>
            </a:r>
            <a:r>
              <a:rPr lang="fr-FR" dirty="0"/>
              <a:t> le modèle</a:t>
            </a:r>
          </a:p>
          <a:p>
            <a:r>
              <a:rPr lang="fr-FR" dirty="0"/>
              <a:t>----</a:t>
            </a:r>
          </a:p>
          <a:p>
            <a:r>
              <a:rPr lang="fr-FR" dirty="0"/>
              <a:t>*si Q sur environ X résultats, machine </a:t>
            </a:r>
            <a:r>
              <a:rPr lang="fr-FR" dirty="0" err="1"/>
              <a:t>learning</a:t>
            </a:r>
            <a:r>
              <a:rPr lang="fr-FR" dirty="0"/>
              <a:t> Google*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12398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66693" lvl="1" indent="-457200">
              <a:buFontTx/>
              <a:buChar char="-"/>
            </a:pPr>
            <a:r>
              <a:rPr lang="fr-FR" sz="2800" dirty="0">
                <a:cs typeface="Calibri"/>
              </a:rPr>
              <a:t>Vert: algorithme concorde aux données manuelles</a:t>
            </a:r>
          </a:p>
          <a:p>
            <a:pPr marL="1066693" lvl="1" indent="-457200">
              <a:buFontTx/>
              <a:buChar char="-"/>
            </a:pPr>
            <a:r>
              <a:rPr lang="fr-FR" sz="2800" dirty="0">
                <a:cs typeface="Calibri"/>
              </a:rPr>
              <a:t>Rouge: Algorithme et données diffèrent</a:t>
            </a:r>
          </a:p>
          <a:p>
            <a:r>
              <a:rPr lang="fr-FR" dirty="0"/>
              <a:t>IS</a:t>
            </a:r>
          </a:p>
          <a:p>
            <a:endParaRPr lang="fr-FR" dirty="0"/>
          </a:p>
          <a:p>
            <a:r>
              <a:rPr lang="fr-FR" dirty="0"/>
              <a:t>basé sur les données</a:t>
            </a:r>
          </a:p>
          <a:p>
            <a:r>
              <a:rPr lang="fr-FR" dirty="0"/>
              <a:t>critères:</a:t>
            </a:r>
          </a:p>
          <a:p>
            <a:r>
              <a:rPr lang="fr-FR" dirty="0"/>
              <a:t>- nombre de pages avec les mots clés</a:t>
            </a:r>
          </a:p>
          <a:p>
            <a:r>
              <a:rPr lang="fr-FR" dirty="0"/>
              <a:t>- ratio avec les nombres de pages</a:t>
            </a:r>
          </a:p>
          <a:p>
            <a:r>
              <a:rPr lang="fr-FR" dirty="0"/>
              <a:t>- trompé 9 fois</a:t>
            </a:r>
          </a:p>
          <a:p>
            <a:r>
              <a:rPr lang="fr-FR" dirty="0"/>
              <a:t>- prends pour </a:t>
            </a:r>
            <a:r>
              <a:rPr lang="fr-FR" dirty="0" err="1"/>
              <a:t>aquis</a:t>
            </a:r>
            <a:r>
              <a:rPr lang="fr-FR" dirty="0"/>
              <a:t> qu'a partir de X % c'est une COOP</a:t>
            </a:r>
          </a:p>
          <a:p>
            <a:r>
              <a:rPr lang="fr-FR" dirty="0"/>
              <a:t>---</a:t>
            </a:r>
          </a:p>
          <a:p>
            <a:r>
              <a:rPr lang="fr-FR" dirty="0"/>
              <a:t>* si Q sur 119 / nombre I.S. *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66996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cs typeface="Calibri"/>
              </a:rPr>
              <a:t>IS</a:t>
            </a:r>
          </a:p>
          <a:p>
            <a:endParaRPr lang="fr-FR" dirty="0">
              <a:cs typeface="Calibri"/>
            </a:endParaRPr>
          </a:p>
          <a:p>
            <a:r>
              <a:rPr lang="fr-FR" dirty="0" err="1">
                <a:cs typeface="Calibri"/>
              </a:rPr>
              <a:t>extremités</a:t>
            </a:r>
            <a:r>
              <a:rPr lang="fr-FR" dirty="0">
                <a:cs typeface="Calibri"/>
              </a:rPr>
              <a:t> mis en valeur</a:t>
            </a:r>
          </a:p>
          <a:p>
            <a:r>
              <a:rPr lang="fr-FR" dirty="0">
                <a:cs typeface="Calibri"/>
              </a:rPr>
              <a:t>mentionner pas </a:t>
            </a:r>
            <a:r>
              <a:rPr lang="fr-FR" dirty="0" err="1">
                <a:cs typeface="Calibri"/>
              </a:rPr>
              <a:t>bcp</a:t>
            </a:r>
            <a:r>
              <a:rPr lang="fr-FR" dirty="0">
                <a:cs typeface="Calibri"/>
              </a:rPr>
              <a:t> entre les deux car soit une </a:t>
            </a:r>
            <a:r>
              <a:rPr lang="fr-FR" dirty="0" err="1">
                <a:cs typeface="Calibri"/>
              </a:rPr>
              <a:t>cie</a:t>
            </a:r>
            <a:r>
              <a:rPr lang="fr-FR" dirty="0">
                <a:cs typeface="Calibri"/>
              </a:rPr>
              <a:t> est une COOP ou non</a:t>
            </a:r>
          </a:p>
          <a:p>
            <a:r>
              <a:rPr lang="fr-FR" dirty="0">
                <a:cs typeface="Calibri"/>
              </a:rPr>
              <a:t>Prioriser le temps pour investiguer celles à droite</a:t>
            </a:r>
          </a:p>
          <a:p>
            <a:pPr marL="285750" indent="-285750">
              <a:buFontTx/>
              <a:buChar char="-"/>
            </a:pPr>
            <a:r>
              <a:rPr lang="fr-FR" dirty="0"/>
              <a:t>pas une absolue</a:t>
            </a:r>
          </a:p>
          <a:p>
            <a:pPr marL="285750" indent="-285750">
              <a:buFontTx/>
              <a:buChar char="-"/>
            </a:pPr>
            <a:r>
              <a:rPr lang="fr-FR" dirty="0"/>
              <a:t>RABAIS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0" indent="0">
              <a:buFontTx/>
              <a:buNone/>
            </a:pPr>
            <a:r>
              <a:rPr lang="fr-FR" dirty="0"/>
              <a:t>------</a:t>
            </a:r>
          </a:p>
          <a:p>
            <a:pPr marL="0" indent="0">
              <a:buFontTx/>
              <a:buNone/>
            </a:pPr>
            <a:r>
              <a:rPr lang="fr-FR" dirty="0"/>
              <a:t>Q. Sur vérifier manuellement NG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261601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NG / AJVR</a:t>
            </a:r>
          </a:p>
          <a:p>
            <a:r>
              <a:rPr lang="fr-FR" dirty="0"/>
              <a:t>NG: </a:t>
            </a:r>
          </a:p>
          <a:p>
            <a:r>
              <a:rPr lang="fr-FR" dirty="0"/>
              <a:t>Versatile***</a:t>
            </a:r>
          </a:p>
          <a:p>
            <a:pPr marL="285750" indent="-285750">
              <a:buFontTx/>
              <a:buChar char="-"/>
            </a:pPr>
            <a:r>
              <a:rPr lang="fr-FR" dirty="0"/>
              <a:t>Détecter</a:t>
            </a:r>
            <a:r>
              <a:rPr lang="fr-CA" dirty="0"/>
              <a:t> secteur d’activité</a:t>
            </a:r>
            <a:r>
              <a:rPr lang="fr-FR" dirty="0"/>
              <a:t>pas juste le type de </a:t>
            </a:r>
            <a:r>
              <a:rPr lang="fr-FR" dirty="0" err="1"/>
              <a:t>cie</a:t>
            </a:r>
            <a:endParaRPr lang="fr-FR" dirty="0"/>
          </a:p>
          <a:p>
            <a:r>
              <a:rPr lang="fr-FR" dirty="0"/>
              <a:t>- exemple </a:t>
            </a:r>
            <a:r>
              <a:rPr lang="fr-FR" dirty="0" err="1"/>
              <a:t>asso</a:t>
            </a:r>
            <a:r>
              <a:rPr lang="fr-FR" dirty="0"/>
              <a:t>. </a:t>
            </a:r>
            <a:r>
              <a:rPr lang="fr-FR" dirty="0" err="1"/>
              <a:t>communotaires</a:t>
            </a:r>
            <a:r>
              <a:rPr lang="fr-FR" dirty="0"/>
              <a:t> en modifiant les groupes de mots clés</a:t>
            </a:r>
          </a:p>
          <a:p>
            <a:r>
              <a:rPr lang="fr-FR" dirty="0"/>
              <a:t>- facilement développer pour augmenter précision</a:t>
            </a:r>
          </a:p>
          <a:p>
            <a:endParaRPr lang="fr-FR" dirty="0"/>
          </a:p>
          <a:p>
            <a:r>
              <a:rPr lang="fr-FR" dirty="0"/>
              <a:t>AJVR:</a:t>
            </a:r>
          </a:p>
          <a:p>
            <a:r>
              <a:rPr lang="fr-FR" dirty="0"/>
              <a:t>serait intéressant à rajouter</a:t>
            </a:r>
          </a:p>
          <a:p>
            <a:r>
              <a:rPr lang="fr-FR" dirty="0"/>
              <a:t>registre canadien pour savoir lieux </a:t>
            </a:r>
          </a:p>
          <a:p>
            <a:r>
              <a:rPr lang="fr-FR" dirty="0"/>
              <a:t>- Combiner avec numéro téléphone/adresse pour efficacité</a:t>
            </a:r>
            <a:br>
              <a:rPr lang="fr-FR" dirty="0"/>
            </a:b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8125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3EBA5BD7-F043-4D1B-AA17-CD412FC534DE}" type="slidenum">
              <a:rPr lang="fr-FR" smtClean="0"/>
              <a:pPr algn="r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88005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Connecteur droit 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Connecteur droit 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Connecteur droit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lignes inférieur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orme libre 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10" name="Forme libre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  <p:sp>
          <p:nvSpPr>
            <p:cNvPr id="11" name="Forme libre 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 lang="fr-FR" dirty="0"/>
            </a:p>
          </p:txBody>
        </p:sp>
      </p:grpSp>
      <p:sp>
        <p:nvSpPr>
          <p:cNvPr id="2" name="Titre 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/>
              <a:t>Modifier le style des sous-titres du masque</a:t>
            </a:r>
            <a:endParaRPr lang="fr-FR" dirty="0"/>
          </a:p>
        </p:txBody>
      </p:sp>
      <p:sp>
        <p:nvSpPr>
          <p:cNvPr id="22" name="Espace réservé de la date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E36D263-5C89-4D5D-8B05-0120FB33B4BA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23" name="Espace réservé du pied de page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24" name="Espace réservé du numéro de diapositive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1D2FCC-4233-4F14-8EDB-8DB44C2A50E0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 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3F31CA-359D-41CC-AD54-062A6FB97288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 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2899D0D-1C7F-4044-B286-354B51780DED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e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Connecteur droit 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Connecteur droit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Connecteur droit 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EFD5C92-4BB1-4FBC-932D-AE246A545D97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 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B22FCC3-3DC7-4160-A3CE-82200479EFA7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texte 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7AB33AB-93D8-496F-A7A3-D08F359C34C7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B80ABE1-D260-4843-B80F-7D5268AEEE07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 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8B7253B-1B29-4A13-B3F4-5ABF9F84795C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fr-FR"/>
              <a:t>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FF95AA5-BF1E-4EB9-A1D5-0AB2DD60A2D9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texte 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fr-FR"/>
              <a:t>Modifier les styles du texte du masque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F7BC923-82FA-41E3-BF4E-E946B22CD3AC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ignes de gauche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orme libre 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1" name="Forme libre 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  <p:sp>
          <p:nvSpPr>
            <p:cNvPr id="14" name="Forme libre 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fr-FR" dirty="0"/>
            </a:p>
          </p:txBody>
        </p:sp>
      </p:grpSp>
      <p:sp>
        <p:nvSpPr>
          <p:cNvPr id="2" name="Espace réservé du titre 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97F8E-A89E-4ECD-B8CE-87968877804C}" type="datetime1">
              <a:rPr lang="fr-FR" smtClean="0"/>
              <a:pPr/>
              <a:t>11/04/2019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C014DD1E-5D91-48A3-AD6D-45FBA980D106}" type="slidenum">
              <a:rPr lang="fr-FR" smtClean="0"/>
              <a:pPr algn="r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lec42.shinyapps.io/ActulabCooperators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629916" y="1556792"/>
            <a:ext cx="8735325" cy="2000251"/>
          </a:xfrm>
        </p:spPr>
        <p:txBody>
          <a:bodyPr rtlCol="0"/>
          <a:lstStyle/>
          <a:p>
            <a:pPr algn="ctr" rtl="0"/>
            <a:r>
              <a:rPr lang="fr-FR" dirty="0"/>
              <a:t>Algorithme de détection</a:t>
            </a:r>
            <a:br>
              <a:rPr lang="fr-FR" dirty="0"/>
            </a:br>
            <a:endParaRPr lang="fr-FR" dirty="0"/>
          </a:p>
        </p:txBody>
      </p:sp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>
          <a:xfrm>
            <a:off x="771961" y="3475112"/>
            <a:ext cx="8735325" cy="1752600"/>
          </a:xfrm>
        </p:spPr>
        <p:txBody>
          <a:bodyPr rtlCol="0">
            <a:normAutofit/>
          </a:bodyPr>
          <a:lstStyle/>
          <a:p>
            <a:pPr algn="r" rtl="0"/>
            <a:r>
              <a:rPr lang="fr-FR" sz="2000" dirty="0"/>
              <a:t>Alec James van </a:t>
            </a:r>
            <a:r>
              <a:rPr lang="fr-FR" sz="2000" dirty="0" err="1"/>
              <a:t>rassel</a:t>
            </a:r>
            <a:endParaRPr lang="fr-FR" sz="2000" dirty="0"/>
          </a:p>
          <a:p>
            <a:pPr algn="r" rtl="0"/>
            <a:r>
              <a:rPr lang="fr-FR" sz="2000" dirty="0"/>
              <a:t>Nicolas </a:t>
            </a:r>
            <a:r>
              <a:rPr lang="fr-FR" sz="2000" dirty="0" err="1"/>
              <a:t>gagnon</a:t>
            </a:r>
            <a:endParaRPr lang="fr-FR" sz="2000" dirty="0"/>
          </a:p>
          <a:p>
            <a:pPr algn="r" rtl="0"/>
            <a:r>
              <a:rPr lang="fr-FR" sz="2000" dirty="0"/>
              <a:t>Ian </a:t>
            </a:r>
            <a:r>
              <a:rPr lang="fr-FR" sz="2000" dirty="0" err="1"/>
              <a:t>shaink</a:t>
            </a:r>
            <a:endParaRPr lang="fr-FR" sz="2000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BA706EF-1E92-9B46-911E-6658582D2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8286" y="3068960"/>
            <a:ext cx="2841157" cy="256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2EE4DE-B416-7845-B9EB-67BCEE472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3658419"/>
          </a:xfrm>
        </p:spPr>
        <p:txBody>
          <a:bodyPr>
            <a:normAutofit/>
          </a:bodyPr>
          <a:lstStyle/>
          <a:p>
            <a:r>
              <a:rPr lang="fr-FR" sz="6600" dirty="0"/>
              <a:t>Questions?</a:t>
            </a:r>
          </a:p>
        </p:txBody>
      </p:sp>
      <p:pic>
        <p:nvPicPr>
          <p:cNvPr id="1026" name="Picture 2" descr="Image result for interrogation mark clipart">
            <a:extLst>
              <a:ext uri="{FF2B5EF4-FFF2-40B4-BE49-F238E27FC236}">
                <a16:creationId xmlns:a16="http://schemas.microsoft.com/office/drawing/2014/main" id="{C3848B8E-47E7-9B47-B64D-1D731BC86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2364" y="764704"/>
            <a:ext cx="5219700" cy="521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7978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Méthodologie de l’algorithme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fr-CA" dirty="0"/>
          </a:p>
          <a:p>
            <a:pPr marL="514350" indent="-514350">
              <a:buFont typeface="+mj-lt"/>
              <a:buAutoNum type="arabicPeriod"/>
            </a:pPr>
            <a:r>
              <a:rPr lang="fr-CA" dirty="0"/>
              <a:t>Obtenir des </a:t>
            </a:r>
            <a:r>
              <a:rPr lang="fr-CA" dirty="0" err="1"/>
              <a:t>URLs</a:t>
            </a:r>
            <a:endParaRPr lang="fr-CA" dirty="0"/>
          </a:p>
          <a:p>
            <a:pPr marL="514350" indent="-514350">
              <a:buFont typeface="+mj-lt"/>
              <a:buAutoNum type="arabicPeriod"/>
            </a:pPr>
            <a:r>
              <a:rPr lang="fr-CA" dirty="0"/>
              <a:t>Recherches Google automatisées</a:t>
            </a:r>
          </a:p>
          <a:p>
            <a:pPr marL="514350" indent="-514350">
              <a:buFont typeface="+mj-lt"/>
              <a:buAutoNum type="arabicPeriod"/>
            </a:pPr>
            <a:r>
              <a:rPr lang="fr-CA" dirty="0"/>
              <a:t>Association de probabilité</a:t>
            </a:r>
          </a:p>
        </p:txBody>
      </p:sp>
    </p:spTree>
    <p:extLst>
      <p:ext uri="{BB962C8B-B14F-4D97-AF65-F5344CB8AC3E}">
        <p14:creationId xmlns:p14="http://schemas.microsoft.com/office/powerpoint/2010/main" val="2803858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6003CE-D5B7-49EA-8A89-E9DEB8293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cs typeface="Calibri"/>
              </a:rPr>
              <a:t>Analyse de la liste de nom de compagnie</a:t>
            </a:r>
            <a:br>
              <a:rPr lang="fr-FR" dirty="0">
                <a:cs typeface="Calibri"/>
              </a:rPr>
            </a:br>
            <a:endParaRPr lang="fr-FR"/>
          </a:p>
        </p:txBody>
      </p:sp>
      <p:pic>
        <p:nvPicPr>
          <p:cNvPr id="3" name="Image 3" descr="Une image contenant texte&#10;&#10;Description générée avec un niveau de confiance élevé">
            <a:extLst>
              <a:ext uri="{FF2B5EF4-FFF2-40B4-BE49-F238E27FC236}">
                <a16:creationId xmlns:a16="http://schemas.microsoft.com/office/drawing/2014/main" id="{08CCCD77-D548-4BAA-AD4D-D4AE048FE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103" y="2859524"/>
            <a:ext cx="2742324" cy="2435360"/>
          </a:xfrm>
          <a:prstGeom prst="rect">
            <a:avLst/>
          </a:prstGeom>
        </p:spPr>
      </p:pic>
      <p:pic>
        <p:nvPicPr>
          <p:cNvPr id="5" name="Image 5" descr="Une image contenant capture d’écran&#10;&#10;Description générée avec un niveau de confiance élevé">
            <a:extLst>
              <a:ext uri="{FF2B5EF4-FFF2-40B4-BE49-F238E27FC236}">
                <a16:creationId xmlns:a16="http://schemas.microsoft.com/office/drawing/2014/main" id="{045340BA-0A76-4460-9C63-6AB498A33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279" y="2861643"/>
            <a:ext cx="2742325" cy="243112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97E3E8E8-0889-43AA-AFA8-75F28ABF75AE}"/>
              </a:ext>
            </a:extLst>
          </p:cNvPr>
          <p:cNvSpPr txBox="1"/>
          <p:nvPr/>
        </p:nvSpPr>
        <p:spPr>
          <a:xfrm>
            <a:off x="1813810" y="2266866"/>
            <a:ext cx="786237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 dirty="0">
                <a:cs typeface="Calibri"/>
              </a:rPr>
              <a:t>           </a:t>
            </a:r>
            <a:r>
              <a:rPr lang="fr-FR" sz="1600" dirty="0">
                <a:solidFill>
                  <a:srgbClr val="FFFFFF"/>
                </a:solidFill>
                <a:cs typeface="Calibri"/>
              </a:rPr>
              <a:t>Noms non traités</a:t>
            </a:r>
            <a:r>
              <a:rPr lang="fr-FR" sz="1600" dirty="0">
                <a:solidFill>
                  <a:srgbClr val="FF0000"/>
                </a:solidFill>
                <a:cs typeface="Calibri"/>
              </a:rPr>
              <a:t> </a:t>
            </a:r>
            <a:r>
              <a:rPr lang="fr-FR" sz="1600" dirty="0">
                <a:cs typeface="Calibri"/>
              </a:rPr>
              <a:t>                                                                                      Noms traités         </a:t>
            </a:r>
            <a:endParaRPr lang="fr-FR" sz="1600" dirty="0">
              <a:solidFill>
                <a:srgbClr val="00B050"/>
              </a:solidFill>
              <a:cs typeface="Calibri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667915-B225-5F4E-8B86-1D5D06FB95F6}"/>
              </a:ext>
            </a:extLst>
          </p:cNvPr>
          <p:cNvSpPr/>
          <p:nvPr/>
        </p:nvSpPr>
        <p:spPr>
          <a:xfrm>
            <a:off x="2566020" y="5462629"/>
            <a:ext cx="10166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FF0000"/>
                </a:solidFill>
                <a:cs typeface="Calibri"/>
              </a:rPr>
              <a:t>40,3 %</a:t>
            </a: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8C2FB6-F5A3-3F4B-BA2B-BDC51897D863}"/>
              </a:ext>
            </a:extLst>
          </p:cNvPr>
          <p:cNvSpPr/>
          <p:nvPr/>
        </p:nvSpPr>
        <p:spPr>
          <a:xfrm>
            <a:off x="7894612" y="5462630"/>
            <a:ext cx="10166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solidFill>
                  <a:srgbClr val="00B050"/>
                </a:solidFill>
                <a:cs typeface="Calibri"/>
              </a:rPr>
              <a:t> 59,7%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20967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1218883" y="274638"/>
            <a:ext cx="10360501" cy="787034"/>
          </a:xfrm>
        </p:spPr>
        <p:txBody>
          <a:bodyPr rtlCol="0"/>
          <a:lstStyle/>
          <a:p>
            <a:r>
              <a:rPr lang="fr-FR" dirty="0"/>
              <a:t>1. Obtenir des URLs des noms traités</a:t>
            </a:r>
          </a:p>
        </p:txBody>
      </p:sp>
      <p:sp>
        <p:nvSpPr>
          <p:cNvPr id="6" name="Ellipse 5"/>
          <p:cNvSpPr/>
          <p:nvPr/>
        </p:nvSpPr>
        <p:spPr>
          <a:xfrm>
            <a:off x="3358108" y="2060848"/>
            <a:ext cx="3816424" cy="36004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8" name="Ellipse 7"/>
          <p:cNvSpPr/>
          <p:nvPr/>
        </p:nvSpPr>
        <p:spPr>
          <a:xfrm>
            <a:off x="4078188" y="2996952"/>
            <a:ext cx="1267636" cy="21602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cxnSp>
        <p:nvCxnSpPr>
          <p:cNvPr id="13" name="Connecteur droit 12"/>
          <p:cNvCxnSpPr>
            <a:stCxn id="6" idx="2"/>
            <a:endCxn id="8" idx="2"/>
          </p:cNvCxnSpPr>
          <p:nvPr/>
        </p:nvCxnSpPr>
        <p:spPr>
          <a:xfrm>
            <a:off x="3358108" y="2240868"/>
            <a:ext cx="720080" cy="86409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rganigramme : Connecteur 17"/>
          <p:cNvSpPr/>
          <p:nvPr/>
        </p:nvSpPr>
        <p:spPr>
          <a:xfrm>
            <a:off x="4006180" y="1916832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19" name="Organigramme : Connecteur 18"/>
          <p:cNvSpPr/>
          <p:nvPr/>
        </p:nvSpPr>
        <p:spPr>
          <a:xfrm>
            <a:off x="4425976" y="2267563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20" name="Organigramme : Connecteur 19"/>
          <p:cNvSpPr/>
          <p:nvPr/>
        </p:nvSpPr>
        <p:spPr>
          <a:xfrm>
            <a:off x="3538128" y="2069232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21" name="Organigramme : Connecteur 20"/>
          <p:cNvSpPr/>
          <p:nvPr/>
        </p:nvSpPr>
        <p:spPr>
          <a:xfrm>
            <a:off x="4664263" y="2747456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22" name="Organigramme : Connecteur 21"/>
          <p:cNvSpPr/>
          <p:nvPr/>
        </p:nvSpPr>
        <p:spPr>
          <a:xfrm>
            <a:off x="5287808" y="2335101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23" name="Organigramme : Connecteur 22"/>
          <p:cNvSpPr/>
          <p:nvPr/>
        </p:nvSpPr>
        <p:spPr>
          <a:xfrm>
            <a:off x="4392936" y="1808820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24" name="Organigramme : Connecteur 23"/>
          <p:cNvSpPr/>
          <p:nvPr/>
        </p:nvSpPr>
        <p:spPr>
          <a:xfrm>
            <a:off x="5243657" y="2672916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25" name="Organigramme : Connecteur 24"/>
          <p:cNvSpPr/>
          <p:nvPr/>
        </p:nvSpPr>
        <p:spPr>
          <a:xfrm>
            <a:off x="4144398" y="2867980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26" name="Organigramme : Connecteur 25"/>
          <p:cNvSpPr/>
          <p:nvPr/>
        </p:nvSpPr>
        <p:spPr>
          <a:xfrm>
            <a:off x="5799720" y="2685492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27" name="Organigramme : Connecteur 26"/>
          <p:cNvSpPr/>
          <p:nvPr/>
        </p:nvSpPr>
        <p:spPr>
          <a:xfrm>
            <a:off x="5802036" y="2225824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28" name="Organigramme : Connecteur 27"/>
          <p:cNvSpPr/>
          <p:nvPr/>
        </p:nvSpPr>
        <p:spPr>
          <a:xfrm>
            <a:off x="6304179" y="2857181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29" name="Organigramme : Connecteur 28"/>
          <p:cNvSpPr/>
          <p:nvPr/>
        </p:nvSpPr>
        <p:spPr>
          <a:xfrm>
            <a:off x="3825416" y="2511762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30" name="Organigramme : Connecteur 29"/>
          <p:cNvSpPr/>
          <p:nvPr/>
        </p:nvSpPr>
        <p:spPr>
          <a:xfrm>
            <a:off x="4870276" y="1924508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31" name="Organigramme : Connecteur 30"/>
          <p:cNvSpPr/>
          <p:nvPr/>
        </p:nvSpPr>
        <p:spPr>
          <a:xfrm>
            <a:off x="5307618" y="1838164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32" name="Organigramme : Connecteur 31"/>
          <p:cNvSpPr/>
          <p:nvPr/>
        </p:nvSpPr>
        <p:spPr>
          <a:xfrm>
            <a:off x="5802036" y="1673739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33" name="Organigramme : Connecteur 32"/>
          <p:cNvSpPr/>
          <p:nvPr/>
        </p:nvSpPr>
        <p:spPr>
          <a:xfrm>
            <a:off x="6526460" y="1991452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34" name="Organigramme : Connecteur 33"/>
          <p:cNvSpPr/>
          <p:nvPr/>
        </p:nvSpPr>
        <p:spPr>
          <a:xfrm>
            <a:off x="6342972" y="2211524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35" name="Organigramme : Connecteur 34"/>
          <p:cNvSpPr/>
          <p:nvPr/>
        </p:nvSpPr>
        <p:spPr>
          <a:xfrm>
            <a:off x="6196167" y="1838164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36" name="Organigramme : Connecteur 35"/>
          <p:cNvSpPr/>
          <p:nvPr/>
        </p:nvSpPr>
        <p:spPr>
          <a:xfrm>
            <a:off x="4324224" y="2539567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37" name="Ellipse 36"/>
          <p:cNvSpPr/>
          <p:nvPr/>
        </p:nvSpPr>
        <p:spPr>
          <a:xfrm>
            <a:off x="4006179" y="3409063"/>
            <a:ext cx="1555669" cy="21602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38" name="Ellipse 37"/>
          <p:cNvSpPr/>
          <p:nvPr/>
        </p:nvSpPr>
        <p:spPr>
          <a:xfrm>
            <a:off x="4324223" y="4382219"/>
            <a:ext cx="870089" cy="24071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cxnSp>
        <p:nvCxnSpPr>
          <p:cNvPr id="40" name="Connecteur droit 39"/>
          <p:cNvCxnSpPr>
            <a:stCxn id="37" idx="6"/>
            <a:endCxn id="38" idx="6"/>
          </p:cNvCxnSpPr>
          <p:nvPr/>
        </p:nvCxnSpPr>
        <p:spPr>
          <a:xfrm flipH="1">
            <a:off x="5194312" y="3517075"/>
            <a:ext cx="367536" cy="98550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eur droit 41"/>
          <p:cNvCxnSpPr>
            <a:stCxn id="37" idx="2"/>
            <a:endCxn id="38" idx="2"/>
          </p:cNvCxnSpPr>
          <p:nvPr/>
        </p:nvCxnSpPr>
        <p:spPr>
          <a:xfrm>
            <a:off x="4006179" y="3517075"/>
            <a:ext cx="318044" cy="98550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rganigramme : Connecteur 46"/>
          <p:cNvSpPr/>
          <p:nvPr/>
        </p:nvSpPr>
        <p:spPr>
          <a:xfrm>
            <a:off x="4745226" y="3552786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48" name="Organigramme : Connecteur 47"/>
          <p:cNvSpPr/>
          <p:nvPr/>
        </p:nvSpPr>
        <p:spPr>
          <a:xfrm>
            <a:off x="5135645" y="3647991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49" name="Organigramme : Connecteur 48"/>
          <p:cNvSpPr/>
          <p:nvPr/>
        </p:nvSpPr>
        <p:spPr>
          <a:xfrm>
            <a:off x="4889458" y="3838445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50" name="Organigramme : Connecteur 49"/>
          <p:cNvSpPr/>
          <p:nvPr/>
        </p:nvSpPr>
        <p:spPr>
          <a:xfrm>
            <a:off x="4369999" y="3541181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51" name="Organigramme : Connecteur 50"/>
          <p:cNvSpPr/>
          <p:nvPr/>
        </p:nvSpPr>
        <p:spPr>
          <a:xfrm>
            <a:off x="4578246" y="3856398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52" name="Organigramme : Connecteur 51"/>
          <p:cNvSpPr/>
          <p:nvPr/>
        </p:nvSpPr>
        <p:spPr>
          <a:xfrm>
            <a:off x="4261987" y="3900536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53" name="Organigramme : Connecteur 52"/>
          <p:cNvSpPr/>
          <p:nvPr/>
        </p:nvSpPr>
        <p:spPr>
          <a:xfrm>
            <a:off x="4873735" y="2467100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54" name="Organigramme : Connecteur 53"/>
          <p:cNvSpPr/>
          <p:nvPr/>
        </p:nvSpPr>
        <p:spPr>
          <a:xfrm>
            <a:off x="6526460" y="2479139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55" name="Organigramme : Connecteur 54"/>
          <p:cNvSpPr/>
          <p:nvPr/>
        </p:nvSpPr>
        <p:spPr>
          <a:xfrm>
            <a:off x="6331572" y="3821223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56" name="Organigramme : Connecteur 55"/>
          <p:cNvSpPr/>
          <p:nvPr/>
        </p:nvSpPr>
        <p:spPr>
          <a:xfrm>
            <a:off x="6312303" y="3451321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57" name="Organigramme : Connecteur 56"/>
          <p:cNvSpPr/>
          <p:nvPr/>
        </p:nvSpPr>
        <p:spPr>
          <a:xfrm>
            <a:off x="5906014" y="4116255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58" name="Organigramme : Connecteur 57"/>
          <p:cNvSpPr/>
          <p:nvPr/>
        </p:nvSpPr>
        <p:spPr>
          <a:xfrm>
            <a:off x="5743934" y="3802716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59" name="Organigramme : Connecteur 58"/>
          <p:cNvSpPr/>
          <p:nvPr/>
        </p:nvSpPr>
        <p:spPr>
          <a:xfrm>
            <a:off x="909836" y="1838164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60" name="Organigramme : Connecteur 59"/>
          <p:cNvSpPr/>
          <p:nvPr/>
        </p:nvSpPr>
        <p:spPr>
          <a:xfrm>
            <a:off x="5817051" y="3489177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61" name="Organigramme : Connecteur 60"/>
          <p:cNvSpPr/>
          <p:nvPr/>
        </p:nvSpPr>
        <p:spPr>
          <a:xfrm>
            <a:off x="4927594" y="4859756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62" name="Organigramme : Connecteur 61"/>
          <p:cNvSpPr/>
          <p:nvPr/>
        </p:nvSpPr>
        <p:spPr>
          <a:xfrm>
            <a:off x="871240" y="2375575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66" name="ZoneTexte 65"/>
          <p:cNvSpPr txBox="1"/>
          <p:nvPr/>
        </p:nvSpPr>
        <p:spPr>
          <a:xfrm>
            <a:off x="1169444" y="1807676"/>
            <a:ext cx="1587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200" dirty="0"/>
              <a:t>Nom de compagnie</a:t>
            </a:r>
          </a:p>
          <a:p>
            <a:endParaRPr lang="fr-CA" sz="1200" dirty="0"/>
          </a:p>
          <a:p>
            <a:endParaRPr lang="fr-CA" sz="1200" dirty="0"/>
          </a:p>
          <a:p>
            <a:r>
              <a:rPr lang="fr-CA" sz="1200" dirty="0"/>
              <a:t>Bon URL</a:t>
            </a:r>
          </a:p>
          <a:p>
            <a:endParaRPr lang="fr-CA" sz="1200" dirty="0"/>
          </a:p>
          <a:p>
            <a:endParaRPr lang="fr-CA" sz="1200" dirty="0"/>
          </a:p>
          <a:p>
            <a:r>
              <a:rPr lang="fr-CA" sz="1200" dirty="0"/>
              <a:t>Mauvais URL</a:t>
            </a:r>
          </a:p>
        </p:txBody>
      </p:sp>
      <p:sp>
        <p:nvSpPr>
          <p:cNvPr id="68" name="Organigramme : Connecteur 67"/>
          <p:cNvSpPr/>
          <p:nvPr/>
        </p:nvSpPr>
        <p:spPr>
          <a:xfrm>
            <a:off x="6194366" y="4081150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69" name="Organigramme : Connecteur 68"/>
          <p:cNvSpPr/>
          <p:nvPr/>
        </p:nvSpPr>
        <p:spPr>
          <a:xfrm>
            <a:off x="6061374" y="3482405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70" name="Organigramme : Connecteur 69"/>
          <p:cNvSpPr/>
          <p:nvPr/>
        </p:nvSpPr>
        <p:spPr>
          <a:xfrm>
            <a:off x="6634935" y="3396391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71" name="Organigramme : Connecteur 70"/>
          <p:cNvSpPr/>
          <p:nvPr/>
        </p:nvSpPr>
        <p:spPr>
          <a:xfrm>
            <a:off x="4372340" y="5580617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72" name="Organigramme : Connecteur 71"/>
          <p:cNvSpPr/>
          <p:nvPr/>
        </p:nvSpPr>
        <p:spPr>
          <a:xfrm>
            <a:off x="4664263" y="5399384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74" name="Organigramme : Connecteur 73"/>
          <p:cNvSpPr/>
          <p:nvPr/>
        </p:nvSpPr>
        <p:spPr>
          <a:xfrm>
            <a:off x="6591266" y="4449173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75" name="Organigramme : Connecteur 74"/>
          <p:cNvSpPr/>
          <p:nvPr/>
        </p:nvSpPr>
        <p:spPr>
          <a:xfrm>
            <a:off x="5132972" y="5133210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76" name="Organigramme : Connecteur 75"/>
          <p:cNvSpPr/>
          <p:nvPr/>
        </p:nvSpPr>
        <p:spPr>
          <a:xfrm>
            <a:off x="6670911" y="3748386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77" name="Organigramme : Connecteur 76"/>
          <p:cNvSpPr/>
          <p:nvPr/>
        </p:nvSpPr>
        <p:spPr>
          <a:xfrm>
            <a:off x="6061374" y="4397840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78" name="Organigramme : Connecteur 77"/>
          <p:cNvSpPr/>
          <p:nvPr/>
        </p:nvSpPr>
        <p:spPr>
          <a:xfrm>
            <a:off x="4484042" y="4816690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79" name="Organigramme : Connecteur 78"/>
          <p:cNvSpPr/>
          <p:nvPr/>
        </p:nvSpPr>
        <p:spPr>
          <a:xfrm>
            <a:off x="4880287" y="5674963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81" name="Ellipse 80"/>
          <p:cNvSpPr/>
          <p:nvPr/>
        </p:nvSpPr>
        <p:spPr>
          <a:xfrm>
            <a:off x="5344518" y="3000131"/>
            <a:ext cx="1267636" cy="21602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cxnSp>
        <p:nvCxnSpPr>
          <p:cNvPr id="83" name="Connecteur droit 82"/>
          <p:cNvCxnSpPr>
            <a:stCxn id="6" idx="6"/>
            <a:endCxn id="81" idx="6"/>
          </p:cNvCxnSpPr>
          <p:nvPr/>
        </p:nvCxnSpPr>
        <p:spPr>
          <a:xfrm flipH="1">
            <a:off x="6612154" y="2240868"/>
            <a:ext cx="562378" cy="86727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Organigramme : Connecteur 97"/>
          <p:cNvSpPr/>
          <p:nvPr/>
        </p:nvSpPr>
        <p:spPr>
          <a:xfrm>
            <a:off x="5017106" y="4116506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99" name="Organigramme : Connecteur 98"/>
          <p:cNvSpPr/>
          <p:nvPr/>
        </p:nvSpPr>
        <p:spPr>
          <a:xfrm>
            <a:off x="4074374" y="3546760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100" name="Organigramme : Connecteur 99"/>
          <p:cNvSpPr/>
          <p:nvPr/>
        </p:nvSpPr>
        <p:spPr>
          <a:xfrm>
            <a:off x="4700066" y="4273421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101" name="Organigramme : Connecteur 100"/>
          <p:cNvSpPr/>
          <p:nvPr/>
        </p:nvSpPr>
        <p:spPr>
          <a:xfrm>
            <a:off x="4368611" y="4233149"/>
            <a:ext cx="216024" cy="216024"/>
          </a:xfrm>
          <a:prstGeom prst="flowChartConnector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102" name="Organigramme : Connecteur 101"/>
          <p:cNvSpPr/>
          <p:nvPr/>
        </p:nvSpPr>
        <p:spPr>
          <a:xfrm>
            <a:off x="4776241" y="5097620"/>
            <a:ext cx="216024" cy="216024"/>
          </a:xfrm>
          <a:prstGeom prst="flowChartConnector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103" name="Organigramme : Connecteur 102"/>
          <p:cNvSpPr/>
          <p:nvPr/>
        </p:nvSpPr>
        <p:spPr>
          <a:xfrm>
            <a:off x="4392936" y="5108340"/>
            <a:ext cx="216024" cy="216024"/>
          </a:xfrm>
          <a:prstGeom prst="flowChartConnector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104" name="Organigramme : Connecteur 103"/>
          <p:cNvSpPr/>
          <p:nvPr/>
        </p:nvSpPr>
        <p:spPr>
          <a:xfrm>
            <a:off x="5050135" y="5437099"/>
            <a:ext cx="216024" cy="216024"/>
          </a:xfrm>
          <a:prstGeom prst="flowChartConnector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105" name="Organigramme : Connecteur 104"/>
          <p:cNvSpPr/>
          <p:nvPr/>
        </p:nvSpPr>
        <p:spPr>
          <a:xfrm>
            <a:off x="6504142" y="4116255"/>
            <a:ext cx="216024" cy="216024"/>
          </a:xfrm>
          <a:prstGeom prst="flowChartConnector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106" name="Organigramme : Connecteur 105"/>
          <p:cNvSpPr/>
          <p:nvPr/>
        </p:nvSpPr>
        <p:spPr>
          <a:xfrm>
            <a:off x="6025123" y="3817100"/>
            <a:ext cx="216024" cy="216024"/>
          </a:xfrm>
          <a:prstGeom prst="flowChartConnector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107" name="Organigramme : Connecteur 106"/>
          <p:cNvSpPr/>
          <p:nvPr/>
        </p:nvSpPr>
        <p:spPr>
          <a:xfrm>
            <a:off x="871240" y="2946952"/>
            <a:ext cx="216024" cy="216024"/>
          </a:xfrm>
          <a:prstGeom prst="flowChartConnector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sz="2800"/>
          </a:p>
        </p:txBody>
      </p:sp>
      <p:sp>
        <p:nvSpPr>
          <p:cNvPr id="113" name="Accolade fermante 112"/>
          <p:cNvSpPr/>
          <p:nvPr/>
        </p:nvSpPr>
        <p:spPr>
          <a:xfrm>
            <a:off x="7102524" y="3356992"/>
            <a:ext cx="504056" cy="1485684"/>
          </a:xfrm>
          <a:prstGeom prst="righ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5" name="Accolade ouvrante 114"/>
          <p:cNvSpPr/>
          <p:nvPr/>
        </p:nvSpPr>
        <p:spPr>
          <a:xfrm>
            <a:off x="3862164" y="4701808"/>
            <a:ext cx="360040" cy="1319480"/>
          </a:xfrm>
          <a:prstGeom prst="leftBrac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6" name="ZoneTexte 115"/>
          <p:cNvSpPr txBox="1"/>
          <p:nvPr/>
        </p:nvSpPr>
        <p:spPr>
          <a:xfrm>
            <a:off x="7969339" y="3794692"/>
            <a:ext cx="230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800" dirty="0">
                <a:solidFill>
                  <a:srgbClr val="FFC000"/>
                </a:solidFill>
              </a:rPr>
              <a:t>58.9% trouvé</a:t>
            </a:r>
          </a:p>
          <a:p>
            <a:r>
              <a:rPr lang="fr-CA" sz="1800" dirty="0">
                <a:solidFill>
                  <a:srgbClr val="FF0000"/>
                </a:solidFill>
              </a:rPr>
              <a:t>14.4% d’erreur</a:t>
            </a:r>
          </a:p>
        </p:txBody>
      </p:sp>
      <p:sp>
        <p:nvSpPr>
          <p:cNvPr id="117" name="AutoShape 2" descr="RÃ©sultats de recherche d'images pour Â«Â google maps APIÂ Â»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CA"/>
          </a:p>
        </p:txBody>
      </p:sp>
      <p:pic>
        <p:nvPicPr>
          <p:cNvPr id="118" name="Image 1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3595" y="3350523"/>
            <a:ext cx="1637023" cy="1089364"/>
          </a:xfrm>
          <a:prstGeom prst="rect">
            <a:avLst/>
          </a:prstGeom>
        </p:spPr>
      </p:pic>
      <p:sp>
        <p:nvSpPr>
          <p:cNvPr id="119" name="ZoneTexte 118"/>
          <p:cNvSpPr txBox="1"/>
          <p:nvPr/>
        </p:nvSpPr>
        <p:spPr>
          <a:xfrm>
            <a:off x="937988" y="5068013"/>
            <a:ext cx="2781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A" sz="1800" dirty="0"/>
              <a:t>Script R           </a:t>
            </a:r>
            <a:r>
              <a:rPr lang="fr-CA" sz="1800" dirty="0">
                <a:solidFill>
                  <a:srgbClr val="FFC000"/>
                </a:solidFill>
              </a:rPr>
              <a:t>99.1% trouvé</a:t>
            </a:r>
          </a:p>
          <a:p>
            <a:pPr algn="r"/>
            <a:r>
              <a:rPr lang="fr-CA" sz="1800" dirty="0">
                <a:solidFill>
                  <a:srgbClr val="FF0000"/>
                </a:solidFill>
              </a:rPr>
              <a:t>25% d’erreur</a:t>
            </a:r>
          </a:p>
        </p:txBody>
      </p:sp>
      <p:sp>
        <p:nvSpPr>
          <p:cNvPr id="120" name="ZoneTexte 119"/>
          <p:cNvSpPr txBox="1"/>
          <p:nvPr/>
        </p:nvSpPr>
        <p:spPr>
          <a:xfrm>
            <a:off x="7462563" y="5528115"/>
            <a:ext cx="3800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1800" dirty="0"/>
              <a:t>Efficacité de la méthode d’obtention d’URL : </a:t>
            </a:r>
            <a:r>
              <a:rPr lang="fr-CA" sz="1800" b="1" u="sng" dirty="0"/>
              <a:t>81.2%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5E3606A-F0C4-3B47-A5B2-5FF2822F32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109" y="5568405"/>
            <a:ext cx="1201462" cy="92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8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9645A1-7018-480E-BD0C-D17A20723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>
                <a:cs typeface="Calibri"/>
              </a:rPr>
              <a:t>2. Recherches Google automatisées</a:t>
            </a:r>
            <a:endParaRPr lang="fr-FR" dirty="0">
              <a:cs typeface="Calibri"/>
            </a:endParaRPr>
          </a:p>
          <a:p>
            <a:endParaRPr lang="fr-FR" dirty="0">
              <a:cs typeface="Calibri"/>
            </a:endParaRPr>
          </a:p>
        </p:txBody>
      </p:sp>
      <p:pic>
        <p:nvPicPr>
          <p:cNvPr id="4" name="Image 4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4BE52513-05F8-44BF-9BB6-177EB5B898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32812" y="1354180"/>
            <a:ext cx="7246179" cy="2104107"/>
          </a:xfrm>
          <a:prstGeom prst="rect">
            <a:avLst/>
          </a:prstGeom>
        </p:spPr>
      </p:pic>
      <p:pic>
        <p:nvPicPr>
          <p:cNvPr id="6" name="Image 6" descr="Une image contenant capture d’écran&#10;&#10;Description générée avec un niveau de confiance très élevé">
            <a:extLst>
              <a:ext uri="{FF2B5EF4-FFF2-40B4-BE49-F238E27FC236}">
                <a16:creationId xmlns:a16="http://schemas.microsoft.com/office/drawing/2014/main" id="{4E7CA734-FC19-4DAF-B297-A829235A53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651" y="3931607"/>
            <a:ext cx="7249048" cy="1957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9E7042F-023D-4B53-99E3-1252722B5DD8}"/>
              </a:ext>
            </a:extLst>
          </p:cNvPr>
          <p:cNvSpPr/>
          <p:nvPr/>
        </p:nvSpPr>
        <p:spPr>
          <a:xfrm>
            <a:off x="2818264" y="2797708"/>
            <a:ext cx="827876" cy="23502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8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B352F1-640E-42CC-8A3E-A64F87DE4FCD}"/>
              </a:ext>
            </a:extLst>
          </p:cNvPr>
          <p:cNvSpPr/>
          <p:nvPr/>
        </p:nvSpPr>
        <p:spPr>
          <a:xfrm>
            <a:off x="2768896" y="5486522"/>
            <a:ext cx="841024" cy="235029"/>
          </a:xfrm>
          <a:prstGeom prst="rect">
            <a:avLst/>
          </a:prstGeom>
          <a:noFill/>
          <a:ln>
            <a:solidFill>
              <a:schemeClr val="bg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80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CF04D5F2-836F-564A-BD20-F09DAA05A06D}"/>
              </a:ext>
            </a:extLst>
          </p:cNvPr>
          <p:cNvSpPr txBox="1"/>
          <p:nvPr/>
        </p:nvSpPr>
        <p:spPr>
          <a:xfrm>
            <a:off x="8465062" y="1498599"/>
            <a:ext cx="331798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AutoNum type="romanLcParenR"/>
            </a:pPr>
            <a:r>
              <a:rPr lang="fr-FR" dirty="0">
                <a:solidFill>
                  <a:srgbClr val="00B050"/>
                </a:solidFill>
              </a:rPr>
              <a:t>Obtenir nombre total de pages sur le domaine</a:t>
            </a:r>
          </a:p>
          <a:p>
            <a:pPr marL="571500" indent="-571500">
              <a:buAutoNum type="romanLcParenR"/>
            </a:pPr>
            <a:endParaRPr lang="fr-FR" dirty="0"/>
          </a:p>
          <a:p>
            <a:pPr marL="571500" indent="-571500">
              <a:buAutoNum type="romanLcParenR"/>
            </a:pPr>
            <a:endParaRPr lang="fr-FR" dirty="0"/>
          </a:p>
          <a:p>
            <a:pPr marL="571500" indent="-571500">
              <a:buAutoNum type="romanLcParenR"/>
            </a:pPr>
            <a:endParaRPr lang="fr-FR" dirty="0"/>
          </a:p>
          <a:p>
            <a:pPr marL="571500" indent="-571500">
              <a:buAutoNum type="romanLcParenR"/>
            </a:pPr>
            <a:endParaRPr lang="fr-FR" dirty="0"/>
          </a:p>
          <a:p>
            <a:pPr marL="571500" indent="-571500">
              <a:buAutoNum type="romanLcParenR"/>
            </a:pPr>
            <a:r>
              <a:rPr lang="fr-FR" dirty="0">
                <a:solidFill>
                  <a:schemeClr val="bg2">
                    <a:lumMod val="20000"/>
                    <a:lumOff val="80000"/>
                  </a:schemeClr>
                </a:solidFill>
              </a:rPr>
              <a:t>Obtenir nombre de pages contenant des mots clés</a:t>
            </a:r>
          </a:p>
        </p:txBody>
      </p:sp>
    </p:spTree>
    <p:extLst>
      <p:ext uri="{BB962C8B-B14F-4D97-AF65-F5344CB8AC3E}">
        <p14:creationId xmlns:p14="http://schemas.microsoft.com/office/powerpoint/2010/main" val="44207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244803" y="462616"/>
            <a:ext cx="10360501" cy="1223963"/>
          </a:xfrm>
        </p:spPr>
        <p:txBody>
          <a:bodyPr rtlCol="0"/>
          <a:lstStyle/>
          <a:p>
            <a:r>
              <a:rPr lang="fr-FR" dirty="0">
                <a:cs typeface="Calibri"/>
              </a:rPr>
              <a:t>3. </a:t>
            </a:r>
            <a:r>
              <a:rPr lang="fr-CA" dirty="0">
                <a:cs typeface="Calibri"/>
              </a:rPr>
              <a:t>Association de probabilité</a:t>
            </a:r>
            <a:endParaRPr lang="fr-FR" dirty="0">
              <a:cs typeface="Calibri"/>
            </a:endParaRPr>
          </a:p>
          <a:p>
            <a:endParaRPr lang="fr-FR" dirty="0">
              <a:cs typeface="Calibri"/>
            </a:endParaRP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7015057"/>
              </p:ext>
            </p:extLst>
          </p:nvPr>
        </p:nvGraphicFramePr>
        <p:xfrm>
          <a:off x="1376565" y="3777442"/>
          <a:ext cx="2572677" cy="158614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575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75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75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8714">
                <a:tc>
                  <a:txBody>
                    <a:bodyPr/>
                    <a:lstStyle/>
                    <a:p>
                      <a:pPr rtl="0"/>
                      <a:endParaRPr lang="fr-FR" dirty="0">
                        <a:ln>
                          <a:solidFill>
                            <a:srgbClr val="00B0F0"/>
                          </a:solidFill>
                        </a:ln>
                        <a:solidFill>
                          <a:schemeClr val="tx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strike="sng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Coop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714">
                <a:tc>
                  <a:txBody>
                    <a:bodyPr/>
                    <a:lstStyle/>
                    <a:p>
                      <a:pPr rtl="0"/>
                      <a:r>
                        <a:rPr lang="fr-FR" strike="sngStrike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74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714">
                <a:tc>
                  <a:txBody>
                    <a:bodyPr/>
                    <a:lstStyle/>
                    <a:p>
                      <a:pPr rtl="0"/>
                      <a:r>
                        <a:rPr lang="fr-FR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Coop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fr-FR" dirty="0">
                          <a:ln>
                            <a:noFill/>
                          </a:ln>
                          <a:solidFill>
                            <a:schemeClr val="tx1"/>
                          </a:solidFill>
                        </a:rPr>
                        <a:t>33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ZoneTexte 8">
            <a:extLst>
              <a:ext uri="{FF2B5EF4-FFF2-40B4-BE49-F238E27FC236}">
                <a16:creationId xmlns:a16="http://schemas.microsoft.com/office/drawing/2014/main" id="{68B34F07-02E0-4BAC-A51C-C2047D832F55}"/>
              </a:ext>
            </a:extLst>
          </p:cNvPr>
          <p:cNvSpPr txBox="1"/>
          <p:nvPr/>
        </p:nvSpPr>
        <p:spPr>
          <a:xfrm>
            <a:off x="1221376" y="1742616"/>
            <a:ext cx="10095463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2800" dirty="0">
                <a:cs typeface="Calibri"/>
              </a:rPr>
              <a:t>- </a:t>
            </a:r>
            <a:r>
              <a:rPr lang="fr-FR" sz="2000" dirty="0">
                <a:cs typeface="Calibri"/>
              </a:rPr>
              <a:t>Modèle de régression logistique précis à 92.2%, lorsqu'on pose que ça prend une probabilité de 80% pour être une coop.</a:t>
            </a:r>
          </a:p>
          <a:p>
            <a:endParaRPr lang="fr-FR" sz="2800" dirty="0">
              <a:cs typeface="Calibri"/>
            </a:endParaRPr>
          </a:p>
          <a:p>
            <a:r>
              <a:rPr lang="fr-FR" sz="2800" dirty="0">
                <a:cs typeface="Calibri"/>
              </a:rPr>
              <a:t>-</a:t>
            </a:r>
            <a:r>
              <a:rPr lang="fr-FR" sz="2800" i="1" dirty="0">
                <a:cs typeface="Calibri"/>
              </a:rPr>
              <a:t> </a:t>
            </a:r>
            <a:r>
              <a:rPr lang="fr-FR" sz="2000" i="1" dirty="0">
                <a:cs typeface="Calibri"/>
              </a:rPr>
              <a:t>GLM construit à partir d'une collecte de données réalisée sur 119 compagnies.</a:t>
            </a:r>
          </a:p>
          <a:p>
            <a:endParaRPr lang="fr-FR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Espace réservé du contenu 8">
            <a:extLst>
              <a:ext uri="{FF2B5EF4-FFF2-40B4-BE49-F238E27FC236}">
                <a16:creationId xmlns:a16="http://schemas.microsoft.com/office/drawing/2014/main" id="{00000000-0008-0000-0100-000006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1435885"/>
              </p:ext>
            </p:extLst>
          </p:nvPr>
        </p:nvGraphicFramePr>
        <p:xfrm>
          <a:off x="27190" y="0"/>
          <a:ext cx="12161635" cy="685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63210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B53CE8-A3FF-E34E-BF87-E5BBDBB73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Lien au site: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80D56E8-7C64-3F41-B9C6-069E6C7F7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>
                <a:hlinkClick r:id="rId2"/>
              </a:rPr>
              <a:t>https://alec42.shinyapps.io/ActulabCooperators/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86383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89A8A4-F69B-3A4C-95DE-D8BB4BA69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 le futur?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B36A17-4D0F-3E43-B859-FF76BC173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21899" tIns="60949" rIns="121899" bIns="60949" rtlCol="0" anchor="t">
            <a:normAutofit/>
          </a:bodyPr>
          <a:lstStyle/>
          <a:p>
            <a:r>
              <a:rPr lang="fr-CA" sz="3200" dirty="0"/>
              <a:t>Chercher pour les compagnies</a:t>
            </a:r>
          </a:p>
          <a:p>
            <a:pPr lvl="1"/>
            <a:r>
              <a:rPr lang="fr-CA" sz="2800" dirty="0"/>
              <a:t>Numéro de téléphone</a:t>
            </a:r>
          </a:p>
          <a:p>
            <a:pPr lvl="1"/>
            <a:r>
              <a:rPr lang="fr-CA" sz="2800" dirty="0"/>
              <a:t>Adresse résidentielle</a:t>
            </a:r>
          </a:p>
          <a:p>
            <a:pPr lvl="1"/>
            <a:r>
              <a:rPr lang="fr-CA" sz="2800" dirty="0"/>
              <a:t>Adresse courriel</a:t>
            </a:r>
          </a:p>
          <a:p>
            <a:pPr lvl="1"/>
            <a:endParaRPr lang="fr-CA" sz="2800" dirty="0"/>
          </a:p>
          <a:p>
            <a:r>
              <a:rPr lang="fr-CA" sz="3200" dirty="0"/>
              <a:t>Versatilité</a:t>
            </a:r>
          </a:p>
          <a:p>
            <a:pPr marL="0" indent="0">
              <a:buNone/>
            </a:pPr>
            <a:endParaRPr lang="fr-CA" sz="3200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8C7DF59-0A90-564E-887A-18E3365B4A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29015">
            <a:off x="8810950" y="-71122"/>
            <a:ext cx="2726944" cy="2608381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90FE487D-52AA-204C-8287-639D723BE281}"/>
              </a:ext>
            </a:extLst>
          </p:cNvPr>
          <p:cNvSpPr txBox="1">
            <a:spLocks/>
          </p:cNvSpPr>
          <p:nvPr/>
        </p:nvSpPr>
        <p:spPr>
          <a:xfrm>
            <a:off x="1229939" y="3190872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3E53540-9996-E749-97EE-ABB818F36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297867">
            <a:off x="5928732" y="3349516"/>
            <a:ext cx="2680523" cy="290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95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nologie 16: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33257_TF02787990_TF02787990.potx" id="{ABCB071B-19A3-44BE-B302-F4BBE7E3E2D5}" vid="{F4600F28-01B2-4FC5-9857-5FFF9F08051B}"/>
    </a:ext>
  </a:extLst>
</a:theme>
</file>

<file path=ppt/theme/theme2.xml><?xml version="1.0" encoding="utf-8"?>
<a:theme xmlns:a="http://schemas.openxmlformats.org/drawingml/2006/main" name="Thèm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4873beb7-5857-4685-be1f-d57550cc96cc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0C67BEE-D13F-4BD2-98A5-34D8A0977F68}">
  <ds:schemaRefs>
    <ds:schemaRef ds:uri="http://schemas.microsoft.com/office/2006/metadata/properties"/>
    <ds:schemaRef ds:uri="http://www.w3.org/2000/xmlns/"/>
    <ds:schemaRef ds:uri="4873beb7-5857-4685-be1f-d57550cc96cc"/>
    <ds:schemaRef ds:uri="http://www.w3.org/2001/XMLSchema-instance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Circuit trois lignes (grand écran)</Template>
  <TotalTime>580</TotalTime>
  <Words>514</Words>
  <Application>Microsoft Macintosh PowerPoint</Application>
  <PresentationFormat>Personnalisé</PresentationFormat>
  <Paragraphs>134</Paragraphs>
  <Slides>10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3" baseType="lpstr">
      <vt:lpstr>Arial</vt:lpstr>
      <vt:lpstr>Calibri</vt:lpstr>
      <vt:lpstr>Technologie 16:9</vt:lpstr>
      <vt:lpstr>Algorithme de détection </vt:lpstr>
      <vt:lpstr>Méthodologie de l’algorithme</vt:lpstr>
      <vt:lpstr>Analyse de la liste de nom de compagnie </vt:lpstr>
      <vt:lpstr>1. Obtenir des URLs des noms traités</vt:lpstr>
      <vt:lpstr>2. Recherches Google automatisées </vt:lpstr>
      <vt:lpstr>3. Association de probabilité </vt:lpstr>
      <vt:lpstr>Présentation PowerPoint</vt:lpstr>
      <vt:lpstr>Lien au site:</vt:lpstr>
      <vt:lpstr>Et le futur?</vt:lpstr>
      <vt:lpstr>Questions?</vt:lpstr>
    </vt:vector>
  </TitlesOfParts>
  <Company>Bibliothèque de l'Université Laval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Disposition de titre</dc:title>
  <dc:creator>Laboratoire 0022</dc:creator>
  <cp:lastModifiedBy>Microsoft Office User</cp:lastModifiedBy>
  <cp:revision>149</cp:revision>
  <dcterms:created xsi:type="dcterms:W3CDTF">2019-04-09T18:26:09Z</dcterms:created>
  <dcterms:modified xsi:type="dcterms:W3CDTF">2019-04-11T16:18:11Z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